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7" r:id="rId2"/>
  </p:sldMasterIdLst>
  <p:notesMasterIdLst>
    <p:notesMasterId r:id="rId30"/>
  </p:notesMasterIdLst>
  <p:sldIdLst>
    <p:sldId id="257" r:id="rId3"/>
    <p:sldId id="10400" r:id="rId4"/>
    <p:sldId id="261" r:id="rId5"/>
    <p:sldId id="962" r:id="rId6"/>
    <p:sldId id="10412" r:id="rId7"/>
    <p:sldId id="10465" r:id="rId8"/>
    <p:sldId id="10466" r:id="rId9"/>
    <p:sldId id="10467" r:id="rId10"/>
    <p:sldId id="10468" r:id="rId11"/>
    <p:sldId id="10472" r:id="rId12"/>
    <p:sldId id="10469" r:id="rId13"/>
    <p:sldId id="10470" r:id="rId14"/>
    <p:sldId id="10474" r:id="rId15"/>
    <p:sldId id="1005" r:id="rId16"/>
    <p:sldId id="977" r:id="rId17"/>
    <p:sldId id="10475" r:id="rId18"/>
    <p:sldId id="1080" r:id="rId19"/>
    <p:sldId id="10476" r:id="rId20"/>
    <p:sldId id="1111" r:id="rId21"/>
    <p:sldId id="10477" r:id="rId22"/>
    <p:sldId id="1101" r:id="rId23"/>
    <p:sldId id="10478" r:id="rId24"/>
    <p:sldId id="10479" r:id="rId25"/>
    <p:sldId id="936" r:id="rId26"/>
    <p:sldId id="10418" r:id="rId27"/>
    <p:sldId id="822" r:id="rId28"/>
    <p:sldId id="104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15D8AD5-035A-4674-8581-3E6BEAD7E88D}">
          <p14:sldIdLst>
            <p14:sldId id="257"/>
            <p14:sldId id="10400"/>
            <p14:sldId id="261"/>
            <p14:sldId id="962"/>
          </p14:sldIdLst>
        </p14:section>
        <p14:section name="(5m) Intro" id="{71A0EFC3-1B77-42BC-B22F-19AAC7036864}">
          <p14:sldIdLst>
            <p14:sldId id="10412"/>
            <p14:sldId id="10465"/>
            <p14:sldId id="10466"/>
            <p14:sldId id="10467"/>
            <p14:sldId id="10468"/>
            <p14:sldId id="10472"/>
            <p14:sldId id="10469"/>
            <p14:sldId id="10470"/>
            <p14:sldId id="10474"/>
          </p14:sldIdLst>
        </p14:section>
        <p14:section name="DEMO 1" id="{C94FA127-4FC8-4142-82F0-0B43FA6C8CE7}">
          <p14:sldIdLst>
            <p14:sldId id="1005"/>
            <p14:sldId id="977"/>
          </p14:sldIdLst>
        </p14:section>
        <p14:section name="DEMO 2" id="{73220C7C-D6A9-409E-AB1F-A5F74CB08080}">
          <p14:sldIdLst>
            <p14:sldId id="10475"/>
            <p14:sldId id="1080"/>
          </p14:sldIdLst>
        </p14:section>
        <p14:section name="DEMO 3" id="{3CFF1FDD-1FE4-4B4E-BDE0-EF0CF34E584E}">
          <p14:sldIdLst>
            <p14:sldId id="10476"/>
            <p14:sldId id="1111"/>
          </p14:sldIdLst>
        </p14:section>
        <p14:section name="DEMO 4" id="{5B15D6A0-FEAD-49FE-B7FF-0F9158923D9F}">
          <p14:sldIdLst>
            <p14:sldId id="10477"/>
            <p14:sldId id="1101"/>
          </p14:sldIdLst>
        </p14:section>
        <p14:section name="DEMO 5" id="{E7922E46-1652-4A60-AE4E-A7C05AA74AD8}">
          <p14:sldIdLst>
            <p14:sldId id="10478"/>
            <p14:sldId id="10479"/>
          </p14:sldIdLst>
        </p14:section>
        <p14:section name="END" id="{EBDEB4E2-9392-4324-974B-2EC2F17A42B0}">
          <p14:sldIdLst>
            <p14:sldId id="936"/>
            <p14:sldId id="10418"/>
            <p14:sldId id="822"/>
            <p14:sldId id="104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262626"/>
    <a:srgbClr val="000000"/>
    <a:srgbClr val="00FFFF"/>
    <a:srgbClr val="33CCCC"/>
    <a:srgbClr val="008080"/>
    <a:srgbClr val="0075D6"/>
    <a:srgbClr val="742774"/>
    <a:srgbClr val="F2C812"/>
    <a:srgbClr val="575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1" autoAdjust="0"/>
    <p:restoredTop sz="87275" autoAdjust="0"/>
  </p:normalViewPr>
  <p:slideViewPr>
    <p:cSldViewPr snapToGrid="0">
      <p:cViewPr>
        <p:scale>
          <a:sx n="75" d="100"/>
          <a:sy n="75" d="100"/>
        </p:scale>
        <p:origin x="1456" y="32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08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0CE7-7868-43D3-B83E-38AF2653E8A6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78256-368D-4B68-97C3-0D0BD40C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0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x0JM?ver=a32f&amp;q=90&amp;m=6&amp;h=600&amp;w=1600&amp;b=#FFFFFFFF&amp;l=f&amp;o=t&amp;aim=tru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x0JM?ver=a32f&amp;q=90&amp;m=6&amp;h=600&amp;w=1600&amp;b=#FFFFFFFF&amp;l=f&amp;o=t&amp;aim=tru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platform-cdn.azureedge.net/cvt-f3d2099a094cf5081d3c803397cdc67e46a98f0a03624b4533802c9bf8b943d0/pictures/pages/index/hero_covid/hero_desktop.jp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https://img-prod-cms-rt-microsoft-com.akamaized.net/cms/api/am/imageFileData/RE2x0JM?ver=a32f&amp;q=90&amp;m=6&amp;h=600&amp;w=1600&amp;b=%23FFFFFFFF&amp;l=f&amp;o=t&amp;aim=true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0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2759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31846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96388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5159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06956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78425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56925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3125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https://img-prod-cms-rt-microsoft-com.akamaized.net/cms/api/am/imageFileData/RE2x0JM?ver=a32f&amp;q=90&amp;m=6&amp;h=600&amp;w=1600&amp;b=%23FFFFFFFF&amp;l=f&amp;o=t&amp;aim=true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8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7036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0735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0904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45162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121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3041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2901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dirty="0">
                <a:hlinkClick r:id="rId3"/>
              </a:rPr>
              <a:t>hero_desktop.jpg (2880×1662) (azureedge.net)</a:t>
            </a:r>
            <a:endParaRPr lang="en-US" dirty="0"/>
          </a:p>
          <a:p>
            <a:pPr>
              <a:buClr>
                <a:srgbClr val="F2C812"/>
              </a:buClr>
            </a:pPr>
            <a:r>
              <a:rPr lang="en-US" sz="1200" dirty="0"/>
              <a:t>https://go.microsoft.com/fwlink/?LinkId=2126953&amp;clcid=0x409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5480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6042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9214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9304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2/25/2021 9:54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0085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9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0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73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39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880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77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45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199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62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4760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9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7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62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200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76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6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3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9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4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74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8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6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r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r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pps.powerapps.com/play/02a246dc-4251-46c4-95a9-200c4f210af0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11" Type="http://schemas.openxmlformats.org/officeDocument/2006/relationships/hyperlink" Target="https://go.microsoft.com/fwlink/?LinkId=2126953&amp;clcid=0x409" TargetMode="External"/><Relationship Id="rId5" Type="http://schemas.openxmlformats.org/officeDocument/2006/relationships/image" Target="../media/image2.png"/><Relationship Id="rId10" Type="http://schemas.openxmlformats.org/officeDocument/2006/relationships/hyperlink" Target="https://github.com/hfleitas/srm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fleitasarts.com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7.png"/><Relationship Id="rId14" Type="http://schemas.openxmlformats.org/officeDocument/2006/relationships/hyperlink" Target="http://fleitasart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11.png"/><Relationship Id="rId3" Type="http://schemas.openxmlformats.org/officeDocument/2006/relationships/image" Target="../media/image3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2.png"/><Relationship Id="rId10" Type="http://schemas.openxmlformats.org/officeDocument/2006/relationships/image" Target="../media/image7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img-prod-cms-rt-microsoft-com.akamaized.net/cms/api/am/imageFileData/RE2x0JM?ver=a32f&amp;q=90&amp;m=6&amp;h=600&amp;w=1600&amp;b=%23FFFFFFFF&amp;l=f&amp;o=t&amp;aim=true">
            <a:extLst>
              <a:ext uri="{FF2B5EF4-FFF2-40B4-BE49-F238E27FC236}">
                <a16:creationId xmlns:a16="http://schemas.microsoft.com/office/drawing/2014/main" id="{1F088168-ABDF-49A8-BBD2-2CE55837E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8320"/>
            <a:ext cx="12192000" cy="68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3665249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9195645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Santa Rosa Marble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Doral, United States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February 2021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.com/hfleitas/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srm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59792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099A8-0714-4DE1-BC87-19F07573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39" y="0"/>
            <a:ext cx="3856921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Photos</a:t>
            </a:r>
          </a:p>
        </p:txBody>
      </p:sp>
    </p:spTree>
    <p:extLst>
      <p:ext uri="{BB962C8B-B14F-4D97-AF65-F5344CB8AC3E}">
        <p14:creationId xmlns:p14="http://schemas.microsoft.com/office/powerpoint/2010/main" val="32624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6AACF8-5B1D-411E-AF7D-D6996381C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724" y="0"/>
            <a:ext cx="3862552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367460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FB2D9B-D8FD-45CC-AA57-155A16DB4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724" y="0"/>
            <a:ext cx="3862552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Add</a:t>
            </a:r>
          </a:p>
        </p:txBody>
      </p:sp>
    </p:spTree>
    <p:extLst>
      <p:ext uri="{BB962C8B-B14F-4D97-AF65-F5344CB8AC3E}">
        <p14:creationId xmlns:p14="http://schemas.microsoft.com/office/powerpoint/2010/main" val="103437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D00127-2910-469A-B0E2-003A4EADD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37" y="0"/>
            <a:ext cx="3865726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Cart</a:t>
            </a:r>
          </a:p>
        </p:txBody>
      </p:sp>
    </p:spTree>
    <p:extLst>
      <p:ext uri="{BB962C8B-B14F-4D97-AF65-F5344CB8AC3E}">
        <p14:creationId xmlns:p14="http://schemas.microsoft.com/office/powerpoint/2010/main" val="4602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507AA-633C-4C88-8E21-CD05649D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72162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6745530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6745529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 Intro</a:t>
            </a: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5AB4CF4-985C-4E74-A24F-ED11C04DB7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9691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507AA-633C-4C88-8E21-CD05649D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72162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6745530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2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6745529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Cart</a:t>
            </a: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801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7B8E58-BD9A-4BFF-8CD1-CA4B6EF5F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0224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507AA-633C-4C88-8E21-CD05649D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72162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6745530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6745529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Edit / Add Product</a:t>
            </a: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352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7B8E58-BD9A-4BFF-8CD1-CA4B6EF5F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560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img-prod-cms-rt-microsoft-com.akamaized.net/cms/api/am/imageFileData/RE2x0JM?ver=a32f&amp;q=90&amp;m=6&amp;h=600&amp;w=1600&amp;b=%23FFFFFFFF&amp;l=f&amp;o=t&amp;aim=true">
            <a:extLst>
              <a:ext uri="{FF2B5EF4-FFF2-40B4-BE49-F238E27FC236}">
                <a16:creationId xmlns:a16="http://schemas.microsoft.com/office/drawing/2014/main" id="{1F088168-ABDF-49A8-BBD2-2CE55837E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8320"/>
            <a:ext cx="12192000" cy="68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EDB9588-7F2D-4701-8F2B-F487DD829B95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.com/hfleitas/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srm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3665249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SRM App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Customer Use-Case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Search</a:t>
            </a:r>
          </a:p>
          <a:p>
            <a:pPr lvl="0">
              <a:defRPr/>
            </a:pPr>
            <a:r>
              <a:rPr lang="en-US" sz="2800" dirty="0"/>
              <a:t>Product</a:t>
            </a:r>
          </a:p>
          <a:p>
            <a:pPr lvl="0">
              <a:defRPr/>
            </a:pPr>
            <a:r>
              <a:rPr lang="en-US" sz="2800" dirty="0"/>
              <a:t>Inventory</a:t>
            </a:r>
          </a:p>
          <a:p>
            <a:pPr lvl="0">
              <a:defRPr/>
            </a:pPr>
            <a:r>
              <a:rPr lang="en-US" sz="2800" dirty="0"/>
              <a:t>Sales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7068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507AA-633C-4C88-8E21-CD05649D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72162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6745530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6745529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Photos</a:t>
            </a: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1538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7B8E58-BD9A-4BFF-8CD1-CA4B6EF5F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4903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507AA-633C-4C88-8E21-CD05649D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72162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6745530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5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6745529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Bonus</a:t>
            </a: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504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7B8E58-BD9A-4BFF-8CD1-CA4B6EF5F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73560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microsoft">
            <a:extLst>
              <a:ext uri="{FF2B5EF4-FFF2-40B4-BE49-F238E27FC236}">
                <a16:creationId xmlns:a16="http://schemas.microsoft.com/office/drawing/2014/main" id="{24081253-AB92-4D89-A247-A94D29A067B5}"/>
              </a:ext>
            </a:extLst>
          </p:cNvPr>
          <p:cNvSpPr/>
          <p:nvPr/>
        </p:nvSpPr>
        <p:spPr>
          <a:xfrm>
            <a:off x="281690" y="2437829"/>
            <a:ext cx="4183316" cy="754269"/>
          </a:xfrm>
          <a:prstGeom prst="rect">
            <a:avLst/>
          </a:prstGeom>
        </p:spPr>
        <p:txBody>
          <a:bodyPr wrap="square" lIns="143428" tIns="89642" rIns="143428" bIns="89642" anchor="t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21" b="0" i="0" u="none" strike="noStrike" kern="1200" cap="none" spc="-98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End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0865797-F582-49C9-B781-EC9B338F39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268C065-EB39-4E83-B99A-3B25B3DC1149}"/>
              </a:ext>
            </a:extLst>
          </p:cNvPr>
          <p:cNvGrpSpPr/>
          <p:nvPr/>
        </p:nvGrpSpPr>
        <p:grpSpPr>
          <a:xfrm>
            <a:off x="3620533" y="-96314"/>
            <a:ext cx="10476219" cy="6976015"/>
            <a:chOff x="3620533" y="-96314"/>
            <a:chExt cx="10476219" cy="697601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D88EC17-0770-47B1-8ABC-1C450E909583}"/>
                </a:ext>
              </a:extLst>
            </p:cNvPr>
            <p:cNvGrpSpPr/>
            <p:nvPr/>
          </p:nvGrpSpPr>
          <p:grpSpPr>
            <a:xfrm>
              <a:off x="3620533" y="-96314"/>
              <a:ext cx="10476219" cy="6976015"/>
              <a:chOff x="3798333" y="-96314"/>
              <a:chExt cx="10476219" cy="6976015"/>
            </a:xfrm>
          </p:grpSpPr>
          <p:pic>
            <p:nvPicPr>
              <p:cNvPr id="23" name="Picture 4">
                <a:extLst>
                  <a:ext uri="{FF2B5EF4-FFF2-40B4-BE49-F238E27FC236}">
                    <a16:creationId xmlns:a16="http://schemas.microsoft.com/office/drawing/2014/main" id="{BAE90EA3-A0C9-42A8-9944-0F19303E50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798333" y="-96314"/>
                <a:ext cx="10476219" cy="6976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F857949-C7AB-4D26-B3F4-FF40FFD4A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6706" y="902333"/>
                <a:ext cx="7800399" cy="4864608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1BF27F-68B8-4E3E-856B-4DA058776B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2" r="6327"/>
            <a:stretch/>
          </p:blipFill>
          <p:spPr>
            <a:xfrm>
              <a:off x="4998906" y="902331"/>
              <a:ext cx="7800399" cy="4864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069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21 3.33333E-6 L -1.45833E-6 3.33333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2A8A459-421E-4F05-B8E3-408064319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467"/>
          <a:stretch/>
        </p:blipFill>
        <p:spPr>
          <a:xfrm>
            <a:off x="-1076" y="-5192"/>
            <a:ext cx="4636576" cy="685800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 Details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 Photos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Edit Product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Product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Cart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Search by Photo (AI)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Mixed Reality (AI)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Summary</a:t>
            </a:r>
          </a:p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2388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4" descr="https://img-prod-cms-rt-microsoft-com.akamaized.net/cms/api/am/imageFileData/RE2x0JM?ver=a32f&amp;q=90&amp;m=6&amp;h=600&amp;w=1600&amp;b=%23FFFFFFFF&amp;l=f&amp;o=t&amp;aim=true">
            <a:extLst>
              <a:ext uri="{FF2B5EF4-FFF2-40B4-BE49-F238E27FC236}">
                <a16:creationId xmlns:a16="http://schemas.microsoft.com/office/drawing/2014/main" id="{7995CCA6-C8A7-4C13-AD8F-33F2B51F7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8320"/>
            <a:ext cx="12192000" cy="68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SRM - Power Apps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fleitasarts.com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ROI Case Study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Resources</a:t>
            </a:r>
          </a:p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4CE7534B-427E-4378-912B-9ABE108B0D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83"/>
          <a:stretch/>
        </p:blipFill>
        <p:spPr>
          <a:xfrm>
            <a:off x="5682244" y="-5192"/>
            <a:ext cx="6509756" cy="6858000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6493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/>
              <a:t>@</a:t>
            </a:r>
            <a:r>
              <a:rPr lang="en-US" sz="2000" dirty="0" err="1"/>
              <a:t>hiramfleitas</a:t>
            </a:r>
            <a:endParaRPr lang="en-US" sz="2000" dirty="0"/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/>
              <a:t>/</a:t>
            </a:r>
            <a:r>
              <a:rPr lang="en-US" sz="2000" dirty="0" err="1"/>
              <a:t>hfleitas</a:t>
            </a:r>
            <a:endParaRPr lang="en-US" sz="2000" dirty="0"/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/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 err="1"/>
              <a:t>hiramfleitas</a:t>
            </a:r>
            <a:endParaRPr lang="en-US" sz="2000" dirty="0"/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/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Father</a:t>
            </a:r>
          </a:p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Principal DB Architect</a:t>
            </a:r>
          </a:p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 Platform since 2016</a:t>
            </a:r>
          </a:p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Developer since 1995</a:t>
            </a:r>
          </a:p>
          <a:p>
            <a:pPr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SQL Server since 1999</a:t>
            </a:r>
          </a:p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1178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2A8A459-421E-4F05-B8E3-408064319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467"/>
          <a:stretch/>
        </p:blipFill>
        <p:spPr>
          <a:xfrm>
            <a:off x="-1076" y="-5192"/>
            <a:ext cx="4636576" cy="685800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Details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Photos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Edit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Cart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Agenda</a:t>
            </a:r>
          </a:p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99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198AD3-EA7C-496F-AD43-49E1E0CF2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63638"/>
            <a:ext cx="12191999" cy="7035799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79DBE1-5F07-426C-941E-4F5A04260143}"/>
              </a:ext>
            </a:extLst>
          </p:cNvPr>
          <p:cNvSpPr txBox="1"/>
          <p:nvPr/>
        </p:nvSpPr>
        <p:spPr>
          <a:xfrm>
            <a:off x="1822651" y="369594"/>
            <a:ext cx="859860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dirty="0"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Adapt. Now more than ever.</a:t>
            </a:r>
          </a:p>
          <a:p>
            <a:pPr algn="ctr"/>
            <a:r>
              <a:rPr lang="en-US" b="0" i="0" dirty="0"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Work together to meet challenges effectively.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F822C8-25A1-4B1F-A659-AA1369A819D9}"/>
              </a:ext>
            </a:extLst>
          </p:cNvPr>
          <p:cNvSpPr txBox="1"/>
          <p:nvPr/>
        </p:nvSpPr>
        <p:spPr>
          <a:xfrm>
            <a:off x="1207609" y="2054442"/>
            <a:ext cx="21524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188%</a:t>
            </a:r>
          </a:p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ROI over three years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1B144B-9A93-413E-B621-D505AD54625E}"/>
              </a:ext>
            </a:extLst>
          </p:cNvPr>
          <p:cNvSpPr txBox="1"/>
          <p:nvPr/>
        </p:nvSpPr>
        <p:spPr>
          <a:xfrm>
            <a:off x="344009" y="3559393"/>
            <a:ext cx="20020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 b="0" i="0">
                <a:solidFill>
                  <a:schemeClr val="bg1"/>
                </a:solidFill>
                <a:effectLst/>
                <a:latin typeface="Segoe UI" panose="020B0502040204020203" pitchFamily="34" charset="0"/>
              </a:defRPr>
            </a:lvl1pPr>
          </a:lstStyle>
          <a:p>
            <a:r>
              <a:rPr lang="en-US" sz="3600" dirty="0"/>
              <a:t>74%</a:t>
            </a:r>
          </a:p>
          <a:p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Reduction in app development costs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4A94E6-5448-4F4B-958D-22F9518A729B}"/>
              </a:ext>
            </a:extLst>
          </p:cNvPr>
          <p:cNvSpPr txBox="1"/>
          <p:nvPr/>
        </p:nvSpPr>
        <p:spPr>
          <a:xfrm>
            <a:off x="6264022" y="2855726"/>
            <a:ext cx="43853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 b="0" i="0">
                <a:solidFill>
                  <a:schemeClr val="bg1"/>
                </a:solidFill>
                <a:effectLst/>
                <a:latin typeface="Segoe UI" panose="020B0502040204020203" pitchFamily="34" charset="0"/>
              </a:defRPr>
            </a:lvl1pPr>
          </a:lstStyle>
          <a:p>
            <a:r>
              <a:rPr lang="en-US" sz="3600" dirty="0"/>
              <a:t>3.2 hours/week</a:t>
            </a:r>
          </a:p>
          <a:p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Average improvement in line-of-business employee productivity</a:t>
            </a:r>
          </a:p>
        </p:txBody>
      </p:sp>
    </p:spTree>
    <p:extLst>
      <p:ext uri="{BB962C8B-B14F-4D97-AF65-F5344CB8AC3E}">
        <p14:creationId xmlns:p14="http://schemas.microsoft.com/office/powerpoint/2010/main" val="54746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19" dur="6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B002CE-E15B-4E16-AD90-932FA2D35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19" y="-18353"/>
            <a:ext cx="3871361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414569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39E8A-5F0B-4C54-96B6-0C942FE64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54" y="0"/>
            <a:ext cx="3860091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16623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1F1CAC-E9A6-4C0A-A3D8-292FB05DC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37" y="0"/>
            <a:ext cx="3865726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31467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730CF7-3358-49D6-93B6-EA70588E6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67" y="0"/>
            <a:ext cx="3863265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359650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1141</Words>
  <Application>Microsoft Office PowerPoint</Application>
  <PresentationFormat>Widescreen</PresentationFormat>
  <Paragraphs>196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Segoe UI</vt:lpstr>
      <vt:lpstr>Segoe UI Light</vt:lpstr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SRM App</dc:title>
  <dc:creator>Hiram Fleitas</dc:creator>
  <cp:keywords>Power Apps</cp:keywords>
  <cp:lastModifiedBy>Hiram Fleitas</cp:lastModifiedBy>
  <cp:revision>134</cp:revision>
  <dcterms:created xsi:type="dcterms:W3CDTF">2019-05-23T20:01:45Z</dcterms:created>
  <dcterms:modified xsi:type="dcterms:W3CDTF">2021-02-25T15:08:00Z</dcterms:modified>
  <cp:category>Dev</cp:category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